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7" r:id="rId2"/>
    <p:sldId id="266" r:id="rId3"/>
    <p:sldId id="267" r:id="rId4"/>
    <p:sldId id="269" r:id="rId5"/>
    <p:sldId id="268" r:id="rId6"/>
    <p:sldId id="270" r:id="rId7"/>
    <p:sldId id="265" r:id="rId8"/>
    <p:sldId id="26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93" autoAdjust="0"/>
    <p:restoredTop sz="94660"/>
  </p:normalViewPr>
  <p:slideViewPr>
    <p:cSldViewPr snapToGrid="0">
      <p:cViewPr varScale="1">
        <p:scale>
          <a:sx n="65" d="100"/>
          <a:sy n="65" d="100"/>
        </p:scale>
        <p:origin x="72" y="5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78D37D-0A13-4EB9-AACE-7294F35DC6A2}" type="datetimeFigureOut">
              <a:rPr lang="en-US" smtClean="0"/>
              <a:t>2/26/2021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C92F8B-C9C4-439C-9584-6D2BEB287532}" type="slidenum">
              <a:rPr lang="en-US" smtClean="0"/>
              <a:t>‹#›</a:t>
            </a:fld>
            <a:endParaRPr lang="en-US"/>
          </a:p>
        </p:txBody>
      </p:sp>
    </p:spTree>
    <p:extLst>
      <p:ext uri="{BB962C8B-B14F-4D97-AF65-F5344CB8AC3E}">
        <p14:creationId xmlns:p14="http://schemas.microsoft.com/office/powerpoint/2010/main" val="2081513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b40d5290c7_0_10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b40d5290c7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b40d5290c7_0_11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b40d5290c7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b40d5290c7_0_13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b40d5290c7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b40d5290c7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b40d5290c7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b40d5290c7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b40d5290c7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b40d5290c7_0_9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b40d5290c7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b40d5290c7_0_8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b40d5290c7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BE551-0212-401F-8D06-2EF3FB7294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1EEE19-4DA5-4466-B50B-66D42B3BD4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9D0A09-FECC-4AD3-83E2-81384BCD2298}"/>
              </a:ext>
            </a:extLst>
          </p:cNvPr>
          <p:cNvSpPr>
            <a:spLocks noGrp="1"/>
          </p:cNvSpPr>
          <p:nvPr>
            <p:ph type="dt" sz="half" idx="10"/>
          </p:nvPr>
        </p:nvSpPr>
        <p:spPr/>
        <p:txBody>
          <a:bodyPr/>
          <a:lstStyle/>
          <a:p>
            <a:fld id="{6B18079C-10C0-464C-A5F4-B850628581EB}" type="datetimeFigureOut">
              <a:rPr lang="en-US" smtClean="0"/>
              <a:t>2/26/2021</a:t>
            </a:fld>
            <a:endParaRPr lang="en-US"/>
          </a:p>
        </p:txBody>
      </p:sp>
      <p:sp>
        <p:nvSpPr>
          <p:cNvPr id="5" name="Footer Placeholder 4">
            <a:extLst>
              <a:ext uri="{FF2B5EF4-FFF2-40B4-BE49-F238E27FC236}">
                <a16:creationId xmlns:a16="http://schemas.microsoft.com/office/drawing/2014/main" id="{88E36F50-AC52-4FE0-9098-C182F62FCC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AE520D-BF81-4BE4-812B-A96D467FB384}"/>
              </a:ext>
            </a:extLst>
          </p:cNvPr>
          <p:cNvSpPr>
            <a:spLocks noGrp="1"/>
          </p:cNvSpPr>
          <p:nvPr>
            <p:ph type="sldNum" sz="quarter" idx="12"/>
          </p:nvPr>
        </p:nvSpPr>
        <p:spPr/>
        <p:txBody>
          <a:bodyPr/>
          <a:lstStyle/>
          <a:p>
            <a:fld id="{3A4CB778-E53C-4A15-89DA-4E284CAD48FE}" type="slidenum">
              <a:rPr lang="en-US" smtClean="0"/>
              <a:t>‹#›</a:t>
            </a:fld>
            <a:endParaRPr lang="en-US"/>
          </a:p>
        </p:txBody>
      </p:sp>
    </p:spTree>
    <p:extLst>
      <p:ext uri="{BB962C8B-B14F-4D97-AF65-F5344CB8AC3E}">
        <p14:creationId xmlns:p14="http://schemas.microsoft.com/office/powerpoint/2010/main" val="4007206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03D85-9E0C-4A14-98AC-EA280542CF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F1A8BD-559C-47ED-A5AD-6F1D411F44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E6395B-8970-49BC-9305-A299EB64FB97}"/>
              </a:ext>
            </a:extLst>
          </p:cNvPr>
          <p:cNvSpPr>
            <a:spLocks noGrp="1"/>
          </p:cNvSpPr>
          <p:nvPr>
            <p:ph type="dt" sz="half" idx="10"/>
          </p:nvPr>
        </p:nvSpPr>
        <p:spPr/>
        <p:txBody>
          <a:bodyPr/>
          <a:lstStyle/>
          <a:p>
            <a:fld id="{6B18079C-10C0-464C-A5F4-B850628581EB}" type="datetimeFigureOut">
              <a:rPr lang="en-US" smtClean="0"/>
              <a:t>2/26/2021</a:t>
            </a:fld>
            <a:endParaRPr lang="en-US"/>
          </a:p>
        </p:txBody>
      </p:sp>
      <p:sp>
        <p:nvSpPr>
          <p:cNvPr id="5" name="Footer Placeholder 4">
            <a:extLst>
              <a:ext uri="{FF2B5EF4-FFF2-40B4-BE49-F238E27FC236}">
                <a16:creationId xmlns:a16="http://schemas.microsoft.com/office/drawing/2014/main" id="{935AA00E-7E3B-4DE7-AAC3-DEC0491B39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E58785-4165-49D2-8DAA-E31997BF36CA}"/>
              </a:ext>
            </a:extLst>
          </p:cNvPr>
          <p:cNvSpPr>
            <a:spLocks noGrp="1"/>
          </p:cNvSpPr>
          <p:nvPr>
            <p:ph type="sldNum" sz="quarter" idx="12"/>
          </p:nvPr>
        </p:nvSpPr>
        <p:spPr/>
        <p:txBody>
          <a:bodyPr/>
          <a:lstStyle/>
          <a:p>
            <a:fld id="{3A4CB778-E53C-4A15-89DA-4E284CAD48FE}" type="slidenum">
              <a:rPr lang="en-US" smtClean="0"/>
              <a:t>‹#›</a:t>
            </a:fld>
            <a:endParaRPr lang="en-US"/>
          </a:p>
        </p:txBody>
      </p:sp>
    </p:spTree>
    <p:extLst>
      <p:ext uri="{BB962C8B-B14F-4D97-AF65-F5344CB8AC3E}">
        <p14:creationId xmlns:p14="http://schemas.microsoft.com/office/powerpoint/2010/main" val="2604243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8C5959-A853-41D3-9355-BFE3FF3BBE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15700D-869A-4466-8F67-8E8F00AE8C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F2742A-9BFD-4272-AD80-E615D2BEBE98}"/>
              </a:ext>
            </a:extLst>
          </p:cNvPr>
          <p:cNvSpPr>
            <a:spLocks noGrp="1"/>
          </p:cNvSpPr>
          <p:nvPr>
            <p:ph type="dt" sz="half" idx="10"/>
          </p:nvPr>
        </p:nvSpPr>
        <p:spPr/>
        <p:txBody>
          <a:bodyPr/>
          <a:lstStyle/>
          <a:p>
            <a:fld id="{6B18079C-10C0-464C-A5F4-B850628581EB}" type="datetimeFigureOut">
              <a:rPr lang="en-US" smtClean="0"/>
              <a:t>2/26/2021</a:t>
            </a:fld>
            <a:endParaRPr lang="en-US"/>
          </a:p>
        </p:txBody>
      </p:sp>
      <p:sp>
        <p:nvSpPr>
          <p:cNvPr id="5" name="Footer Placeholder 4">
            <a:extLst>
              <a:ext uri="{FF2B5EF4-FFF2-40B4-BE49-F238E27FC236}">
                <a16:creationId xmlns:a16="http://schemas.microsoft.com/office/drawing/2014/main" id="{08846527-98B8-414E-B978-023FE1E67E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291913-9D5D-47E0-9235-EF574DA716B9}"/>
              </a:ext>
            </a:extLst>
          </p:cNvPr>
          <p:cNvSpPr>
            <a:spLocks noGrp="1"/>
          </p:cNvSpPr>
          <p:nvPr>
            <p:ph type="sldNum" sz="quarter" idx="12"/>
          </p:nvPr>
        </p:nvSpPr>
        <p:spPr/>
        <p:txBody>
          <a:bodyPr/>
          <a:lstStyle/>
          <a:p>
            <a:fld id="{3A4CB778-E53C-4A15-89DA-4E284CAD48FE}" type="slidenum">
              <a:rPr lang="en-US" smtClean="0"/>
              <a:t>‹#›</a:t>
            </a:fld>
            <a:endParaRPr lang="en-US"/>
          </a:p>
        </p:txBody>
      </p:sp>
    </p:spTree>
    <p:extLst>
      <p:ext uri="{BB962C8B-B14F-4D97-AF65-F5344CB8AC3E}">
        <p14:creationId xmlns:p14="http://schemas.microsoft.com/office/powerpoint/2010/main" val="3357287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266913" y="2655800"/>
            <a:ext cx="7743200" cy="1546400"/>
          </a:xfrm>
          <a:prstGeom prst="rect">
            <a:avLst/>
          </a:prstGeom>
        </p:spPr>
        <p:txBody>
          <a:bodyPr spcFirstLastPara="1" wrap="square" lIns="91425" tIns="91425" rIns="91425" bIns="91425" anchor="ctr" anchorCtr="0">
            <a:noAutofit/>
          </a:bodyPr>
          <a:lstStyle>
            <a:lvl1pPr lvl="0">
              <a:spcBef>
                <a:spcPts val="0"/>
              </a:spcBef>
              <a:spcAft>
                <a:spcPts val="0"/>
              </a:spcAft>
              <a:buSzPts val="5800"/>
              <a:buNone/>
              <a:defRPr sz="7733" b="1"/>
            </a:lvl1pPr>
            <a:lvl2pPr lvl="1">
              <a:spcBef>
                <a:spcPts val="0"/>
              </a:spcBef>
              <a:spcAft>
                <a:spcPts val="0"/>
              </a:spcAft>
              <a:buSzPts val="5800"/>
              <a:buNone/>
              <a:defRPr sz="7733" b="1"/>
            </a:lvl2pPr>
            <a:lvl3pPr lvl="2">
              <a:spcBef>
                <a:spcPts val="0"/>
              </a:spcBef>
              <a:spcAft>
                <a:spcPts val="0"/>
              </a:spcAft>
              <a:buSzPts val="5800"/>
              <a:buNone/>
              <a:defRPr sz="7733" b="1"/>
            </a:lvl3pPr>
            <a:lvl4pPr lvl="3">
              <a:spcBef>
                <a:spcPts val="0"/>
              </a:spcBef>
              <a:spcAft>
                <a:spcPts val="0"/>
              </a:spcAft>
              <a:buSzPts val="5800"/>
              <a:buNone/>
              <a:defRPr sz="7733" b="1"/>
            </a:lvl4pPr>
            <a:lvl5pPr lvl="4">
              <a:spcBef>
                <a:spcPts val="0"/>
              </a:spcBef>
              <a:spcAft>
                <a:spcPts val="0"/>
              </a:spcAft>
              <a:buSzPts val="5800"/>
              <a:buNone/>
              <a:defRPr sz="7733" b="1"/>
            </a:lvl5pPr>
            <a:lvl6pPr lvl="5">
              <a:spcBef>
                <a:spcPts val="0"/>
              </a:spcBef>
              <a:spcAft>
                <a:spcPts val="0"/>
              </a:spcAft>
              <a:buSzPts val="5800"/>
              <a:buNone/>
              <a:defRPr sz="7733" b="1"/>
            </a:lvl6pPr>
            <a:lvl7pPr lvl="6">
              <a:spcBef>
                <a:spcPts val="0"/>
              </a:spcBef>
              <a:spcAft>
                <a:spcPts val="0"/>
              </a:spcAft>
              <a:buSzPts val="5800"/>
              <a:buNone/>
              <a:defRPr sz="7733" b="1"/>
            </a:lvl7pPr>
            <a:lvl8pPr lvl="7">
              <a:spcBef>
                <a:spcPts val="0"/>
              </a:spcBef>
              <a:spcAft>
                <a:spcPts val="0"/>
              </a:spcAft>
              <a:buSzPts val="5800"/>
              <a:buNone/>
              <a:defRPr sz="7733" b="1"/>
            </a:lvl8pPr>
            <a:lvl9pPr lvl="8">
              <a:spcBef>
                <a:spcPts val="0"/>
              </a:spcBef>
              <a:spcAft>
                <a:spcPts val="0"/>
              </a:spcAft>
              <a:buSzPts val="5800"/>
              <a:buNone/>
              <a:defRPr sz="7733" b="1"/>
            </a:lvl9pPr>
          </a:lstStyle>
          <a:p>
            <a:endParaRPr/>
          </a:p>
        </p:txBody>
      </p:sp>
      <p:sp>
        <p:nvSpPr>
          <p:cNvPr id="11" name="Google Shape;11;p2"/>
          <p:cNvSpPr/>
          <p:nvPr/>
        </p:nvSpPr>
        <p:spPr>
          <a:xfrm>
            <a:off x="9783375" y="6173432"/>
            <a:ext cx="128400"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0386991" y="5576535"/>
            <a:ext cx="128400"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1857671" y="4444464"/>
            <a:ext cx="76800" cy="768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1695069" y="6565033"/>
            <a:ext cx="128400"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181688" y="677512"/>
            <a:ext cx="128400"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639280" y="3605307"/>
            <a:ext cx="128400"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48720" y="857463"/>
            <a:ext cx="128400"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676313" y="1441151"/>
            <a:ext cx="256800" cy="256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085359" y="4833763"/>
            <a:ext cx="192400" cy="1920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843811" y="5582348"/>
            <a:ext cx="192400" cy="1920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11084" y="2128745"/>
            <a:ext cx="76800" cy="768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861977" y="301904"/>
            <a:ext cx="256800" cy="256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23323" y="2667459"/>
            <a:ext cx="76800" cy="768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567031" y="517173"/>
            <a:ext cx="76800" cy="768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0685372" y="6090061"/>
            <a:ext cx="256800" cy="256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31005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0"/>
        <p:cNvGrpSpPr/>
        <p:nvPr/>
      </p:nvGrpSpPr>
      <p:grpSpPr>
        <a:xfrm>
          <a:off x="0" y="0"/>
          <a:ext cx="0" cy="0"/>
          <a:chOff x="0" y="0"/>
          <a:chExt cx="0" cy="0"/>
        </a:xfrm>
      </p:grpSpPr>
      <p:sp>
        <p:nvSpPr>
          <p:cNvPr id="41" name="Google Shape;41;p5"/>
          <p:cNvSpPr txBox="1">
            <a:spLocks noGrp="1"/>
          </p:cNvSpPr>
          <p:nvPr>
            <p:ph type="title"/>
          </p:nvPr>
        </p:nvSpPr>
        <p:spPr>
          <a:xfrm>
            <a:off x="1048200" y="410827"/>
            <a:ext cx="10095600" cy="936800"/>
          </a:xfrm>
          <a:prstGeom prst="rect">
            <a:avLst/>
          </a:prstGeom>
        </p:spPr>
        <p:txBody>
          <a:bodyPr spcFirstLastPara="1" wrap="square" lIns="91425" tIns="91425" rIns="91425" bIns="91425" anchor="b"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42" name="Google Shape;42;p5"/>
          <p:cNvSpPr txBox="1">
            <a:spLocks noGrp="1"/>
          </p:cNvSpPr>
          <p:nvPr>
            <p:ph type="body" idx="1"/>
          </p:nvPr>
        </p:nvSpPr>
        <p:spPr>
          <a:xfrm>
            <a:off x="1048200" y="1682267"/>
            <a:ext cx="10095600" cy="4764800"/>
          </a:xfrm>
          <a:prstGeom prst="rect">
            <a:avLst/>
          </a:prstGeom>
        </p:spPr>
        <p:txBody>
          <a:bodyPr spcFirstLastPara="1" wrap="square" lIns="91425" tIns="91425" rIns="91425" bIns="91425" anchor="t" anchorCtr="0">
            <a:noAutofit/>
          </a:bodyPr>
          <a:lstStyle>
            <a:lvl1pPr marL="609585" lvl="0" indent="-507987">
              <a:spcBef>
                <a:spcPts val="800"/>
              </a:spcBef>
              <a:spcAft>
                <a:spcPts val="0"/>
              </a:spcAft>
              <a:buSzPts val="2400"/>
              <a:buChar char="◎"/>
              <a:defRPr sz="3200"/>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507987">
              <a:spcBef>
                <a:spcPts val="0"/>
              </a:spcBef>
              <a:spcAft>
                <a:spcPts val="0"/>
              </a:spcAft>
              <a:buSzPts val="2400"/>
              <a:buChar char="●"/>
              <a:defRPr sz="3200"/>
            </a:lvl4pPr>
            <a:lvl5pPr marL="3047924" lvl="4" indent="-507987">
              <a:spcBef>
                <a:spcPts val="0"/>
              </a:spcBef>
              <a:spcAft>
                <a:spcPts val="0"/>
              </a:spcAft>
              <a:buSzPts val="2400"/>
              <a:buChar char="○"/>
              <a:defRPr sz="3200"/>
            </a:lvl5pPr>
            <a:lvl6pPr marL="3657509" lvl="5" indent="-507987">
              <a:spcBef>
                <a:spcPts val="0"/>
              </a:spcBef>
              <a:spcAft>
                <a:spcPts val="0"/>
              </a:spcAft>
              <a:buSzPts val="2400"/>
              <a:buChar char="■"/>
              <a:defRPr sz="3200"/>
            </a:lvl6pPr>
            <a:lvl7pPr marL="4267093" lvl="6" indent="-507987">
              <a:spcBef>
                <a:spcPts val="0"/>
              </a:spcBef>
              <a:spcAft>
                <a:spcPts val="0"/>
              </a:spcAft>
              <a:buSzPts val="2400"/>
              <a:buChar char="●"/>
              <a:defRPr sz="3200"/>
            </a:lvl7pPr>
            <a:lvl8pPr marL="4876678" lvl="7" indent="-507987">
              <a:spcBef>
                <a:spcPts val="0"/>
              </a:spcBef>
              <a:spcAft>
                <a:spcPts val="0"/>
              </a:spcAft>
              <a:buSzPts val="2400"/>
              <a:buChar char="○"/>
              <a:defRPr sz="3200"/>
            </a:lvl8pPr>
            <a:lvl9pPr marL="5486263" lvl="8" indent="-507987">
              <a:spcBef>
                <a:spcPts val="0"/>
              </a:spcBef>
              <a:spcAft>
                <a:spcPts val="0"/>
              </a:spcAft>
              <a:buSzPts val="2400"/>
              <a:buChar char="■"/>
              <a:defRPr sz="3200"/>
            </a:lvl9pPr>
          </a:lstStyle>
          <a:p>
            <a:endParaRPr/>
          </a:p>
        </p:txBody>
      </p:sp>
      <p:sp>
        <p:nvSpPr>
          <p:cNvPr id="43" name="Google Shape;43;p5"/>
          <p:cNvSpPr txBox="1">
            <a:spLocks noGrp="1"/>
          </p:cNvSpPr>
          <p:nvPr>
            <p:ph type="sldNum" idx="12"/>
          </p:nvPr>
        </p:nvSpPr>
        <p:spPr>
          <a:xfrm>
            <a:off x="112058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13965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46F83-03D9-4F60-9813-5724DD0A6E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896C12-ABB8-454E-8AB8-73A51BD303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D0B21D-8F2D-42EB-85E0-9B844FD304C6}"/>
              </a:ext>
            </a:extLst>
          </p:cNvPr>
          <p:cNvSpPr>
            <a:spLocks noGrp="1"/>
          </p:cNvSpPr>
          <p:nvPr>
            <p:ph type="dt" sz="half" idx="10"/>
          </p:nvPr>
        </p:nvSpPr>
        <p:spPr/>
        <p:txBody>
          <a:bodyPr/>
          <a:lstStyle/>
          <a:p>
            <a:fld id="{6B18079C-10C0-464C-A5F4-B850628581EB}" type="datetimeFigureOut">
              <a:rPr lang="en-US" smtClean="0"/>
              <a:t>2/26/2021</a:t>
            </a:fld>
            <a:endParaRPr lang="en-US"/>
          </a:p>
        </p:txBody>
      </p:sp>
      <p:sp>
        <p:nvSpPr>
          <p:cNvPr id="5" name="Footer Placeholder 4">
            <a:extLst>
              <a:ext uri="{FF2B5EF4-FFF2-40B4-BE49-F238E27FC236}">
                <a16:creationId xmlns:a16="http://schemas.microsoft.com/office/drawing/2014/main" id="{E3B1CAE6-1011-4E29-8AF4-B8570E02E0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1F667F-8BB4-45FA-9724-A7AF057F3CB1}"/>
              </a:ext>
            </a:extLst>
          </p:cNvPr>
          <p:cNvSpPr>
            <a:spLocks noGrp="1"/>
          </p:cNvSpPr>
          <p:nvPr>
            <p:ph type="sldNum" sz="quarter" idx="12"/>
          </p:nvPr>
        </p:nvSpPr>
        <p:spPr/>
        <p:txBody>
          <a:bodyPr/>
          <a:lstStyle/>
          <a:p>
            <a:fld id="{3A4CB778-E53C-4A15-89DA-4E284CAD48FE}" type="slidenum">
              <a:rPr lang="en-US" smtClean="0"/>
              <a:t>‹#›</a:t>
            </a:fld>
            <a:endParaRPr lang="en-US"/>
          </a:p>
        </p:txBody>
      </p:sp>
    </p:spTree>
    <p:extLst>
      <p:ext uri="{BB962C8B-B14F-4D97-AF65-F5344CB8AC3E}">
        <p14:creationId xmlns:p14="http://schemas.microsoft.com/office/powerpoint/2010/main" val="2112615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F3F03-8C49-445B-8F1A-F6D4FC3D36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4479BF-450D-4DF1-9593-271EEC69DD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F41A45-86C0-412F-90CE-6555A5419F43}"/>
              </a:ext>
            </a:extLst>
          </p:cNvPr>
          <p:cNvSpPr>
            <a:spLocks noGrp="1"/>
          </p:cNvSpPr>
          <p:nvPr>
            <p:ph type="dt" sz="half" idx="10"/>
          </p:nvPr>
        </p:nvSpPr>
        <p:spPr/>
        <p:txBody>
          <a:bodyPr/>
          <a:lstStyle/>
          <a:p>
            <a:fld id="{6B18079C-10C0-464C-A5F4-B850628581EB}" type="datetimeFigureOut">
              <a:rPr lang="en-US" smtClean="0"/>
              <a:t>2/26/2021</a:t>
            </a:fld>
            <a:endParaRPr lang="en-US"/>
          </a:p>
        </p:txBody>
      </p:sp>
      <p:sp>
        <p:nvSpPr>
          <p:cNvPr id="5" name="Footer Placeholder 4">
            <a:extLst>
              <a:ext uri="{FF2B5EF4-FFF2-40B4-BE49-F238E27FC236}">
                <a16:creationId xmlns:a16="http://schemas.microsoft.com/office/drawing/2014/main" id="{776182F7-E103-4D0C-BE28-3B1B4D6CE1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5BA308-73FE-42AB-A67F-90542BCCB0D7}"/>
              </a:ext>
            </a:extLst>
          </p:cNvPr>
          <p:cNvSpPr>
            <a:spLocks noGrp="1"/>
          </p:cNvSpPr>
          <p:nvPr>
            <p:ph type="sldNum" sz="quarter" idx="12"/>
          </p:nvPr>
        </p:nvSpPr>
        <p:spPr/>
        <p:txBody>
          <a:bodyPr/>
          <a:lstStyle/>
          <a:p>
            <a:fld id="{3A4CB778-E53C-4A15-89DA-4E284CAD48FE}" type="slidenum">
              <a:rPr lang="en-US" smtClean="0"/>
              <a:t>‹#›</a:t>
            </a:fld>
            <a:endParaRPr lang="en-US"/>
          </a:p>
        </p:txBody>
      </p:sp>
    </p:spTree>
    <p:extLst>
      <p:ext uri="{BB962C8B-B14F-4D97-AF65-F5344CB8AC3E}">
        <p14:creationId xmlns:p14="http://schemas.microsoft.com/office/powerpoint/2010/main" val="1735085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96511-26BB-4D01-8F43-DA682440F4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411678-5027-40D8-8D96-B79A65FFD7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199E4D-C18E-4C9B-B5A6-20D2055E80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3908D-BD60-44A7-B89E-90F260368F30}"/>
              </a:ext>
            </a:extLst>
          </p:cNvPr>
          <p:cNvSpPr>
            <a:spLocks noGrp="1"/>
          </p:cNvSpPr>
          <p:nvPr>
            <p:ph type="dt" sz="half" idx="10"/>
          </p:nvPr>
        </p:nvSpPr>
        <p:spPr/>
        <p:txBody>
          <a:bodyPr/>
          <a:lstStyle/>
          <a:p>
            <a:fld id="{6B18079C-10C0-464C-A5F4-B850628581EB}" type="datetimeFigureOut">
              <a:rPr lang="en-US" smtClean="0"/>
              <a:t>2/26/2021</a:t>
            </a:fld>
            <a:endParaRPr lang="en-US"/>
          </a:p>
        </p:txBody>
      </p:sp>
      <p:sp>
        <p:nvSpPr>
          <p:cNvPr id="6" name="Footer Placeholder 5">
            <a:extLst>
              <a:ext uri="{FF2B5EF4-FFF2-40B4-BE49-F238E27FC236}">
                <a16:creationId xmlns:a16="http://schemas.microsoft.com/office/drawing/2014/main" id="{3C731ABC-4C1C-42A1-8B0C-BE2F432804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DC8EAD-4C21-4D5C-A177-C13E814FE1C4}"/>
              </a:ext>
            </a:extLst>
          </p:cNvPr>
          <p:cNvSpPr>
            <a:spLocks noGrp="1"/>
          </p:cNvSpPr>
          <p:nvPr>
            <p:ph type="sldNum" sz="quarter" idx="12"/>
          </p:nvPr>
        </p:nvSpPr>
        <p:spPr/>
        <p:txBody>
          <a:bodyPr/>
          <a:lstStyle/>
          <a:p>
            <a:fld id="{3A4CB778-E53C-4A15-89DA-4E284CAD48FE}" type="slidenum">
              <a:rPr lang="en-US" smtClean="0"/>
              <a:t>‹#›</a:t>
            </a:fld>
            <a:endParaRPr lang="en-US"/>
          </a:p>
        </p:txBody>
      </p:sp>
    </p:spTree>
    <p:extLst>
      <p:ext uri="{BB962C8B-B14F-4D97-AF65-F5344CB8AC3E}">
        <p14:creationId xmlns:p14="http://schemas.microsoft.com/office/powerpoint/2010/main" val="2640931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401BD-437A-4797-BC16-C614AE9DC9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236A9B-BDBB-461A-9C97-9EEC605D3A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2E42C4-6E69-4D3C-9198-493616EDC3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B60D66-D61C-426C-90C4-67D8C87894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3B92A6-0CE7-41F2-AB8C-F2F22945DB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D68FA3-D844-4FC6-A939-9F3343ACE447}"/>
              </a:ext>
            </a:extLst>
          </p:cNvPr>
          <p:cNvSpPr>
            <a:spLocks noGrp="1"/>
          </p:cNvSpPr>
          <p:nvPr>
            <p:ph type="dt" sz="half" idx="10"/>
          </p:nvPr>
        </p:nvSpPr>
        <p:spPr/>
        <p:txBody>
          <a:bodyPr/>
          <a:lstStyle/>
          <a:p>
            <a:fld id="{6B18079C-10C0-464C-A5F4-B850628581EB}" type="datetimeFigureOut">
              <a:rPr lang="en-US" smtClean="0"/>
              <a:t>2/26/2021</a:t>
            </a:fld>
            <a:endParaRPr lang="en-US"/>
          </a:p>
        </p:txBody>
      </p:sp>
      <p:sp>
        <p:nvSpPr>
          <p:cNvPr id="8" name="Footer Placeholder 7">
            <a:extLst>
              <a:ext uri="{FF2B5EF4-FFF2-40B4-BE49-F238E27FC236}">
                <a16:creationId xmlns:a16="http://schemas.microsoft.com/office/drawing/2014/main" id="{F5EB4F8F-E39E-43A0-BADF-B808643CEC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A1DDF33-D8DB-46A8-8E9F-BA379B4BE77C}"/>
              </a:ext>
            </a:extLst>
          </p:cNvPr>
          <p:cNvSpPr>
            <a:spLocks noGrp="1"/>
          </p:cNvSpPr>
          <p:nvPr>
            <p:ph type="sldNum" sz="quarter" idx="12"/>
          </p:nvPr>
        </p:nvSpPr>
        <p:spPr/>
        <p:txBody>
          <a:bodyPr/>
          <a:lstStyle/>
          <a:p>
            <a:fld id="{3A4CB778-E53C-4A15-89DA-4E284CAD48FE}" type="slidenum">
              <a:rPr lang="en-US" smtClean="0"/>
              <a:t>‹#›</a:t>
            </a:fld>
            <a:endParaRPr lang="en-US"/>
          </a:p>
        </p:txBody>
      </p:sp>
    </p:spTree>
    <p:extLst>
      <p:ext uri="{BB962C8B-B14F-4D97-AF65-F5344CB8AC3E}">
        <p14:creationId xmlns:p14="http://schemas.microsoft.com/office/powerpoint/2010/main" val="878154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579E3-97B6-4A47-88F8-345A1586F1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A22ECA-B143-4EE7-AC9D-B128030CE324}"/>
              </a:ext>
            </a:extLst>
          </p:cNvPr>
          <p:cNvSpPr>
            <a:spLocks noGrp="1"/>
          </p:cNvSpPr>
          <p:nvPr>
            <p:ph type="dt" sz="half" idx="10"/>
          </p:nvPr>
        </p:nvSpPr>
        <p:spPr/>
        <p:txBody>
          <a:bodyPr/>
          <a:lstStyle/>
          <a:p>
            <a:fld id="{6B18079C-10C0-464C-A5F4-B850628581EB}" type="datetimeFigureOut">
              <a:rPr lang="en-US" smtClean="0"/>
              <a:t>2/26/2021</a:t>
            </a:fld>
            <a:endParaRPr lang="en-US"/>
          </a:p>
        </p:txBody>
      </p:sp>
      <p:sp>
        <p:nvSpPr>
          <p:cNvPr id="4" name="Footer Placeholder 3">
            <a:extLst>
              <a:ext uri="{FF2B5EF4-FFF2-40B4-BE49-F238E27FC236}">
                <a16:creationId xmlns:a16="http://schemas.microsoft.com/office/drawing/2014/main" id="{49D79F8C-C882-492F-ACBF-02E1F83C30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275EB6-B17B-4C58-9936-86BCCD33FA4C}"/>
              </a:ext>
            </a:extLst>
          </p:cNvPr>
          <p:cNvSpPr>
            <a:spLocks noGrp="1"/>
          </p:cNvSpPr>
          <p:nvPr>
            <p:ph type="sldNum" sz="quarter" idx="12"/>
          </p:nvPr>
        </p:nvSpPr>
        <p:spPr/>
        <p:txBody>
          <a:bodyPr/>
          <a:lstStyle/>
          <a:p>
            <a:fld id="{3A4CB778-E53C-4A15-89DA-4E284CAD48FE}" type="slidenum">
              <a:rPr lang="en-US" smtClean="0"/>
              <a:t>‹#›</a:t>
            </a:fld>
            <a:endParaRPr lang="en-US"/>
          </a:p>
        </p:txBody>
      </p:sp>
    </p:spTree>
    <p:extLst>
      <p:ext uri="{BB962C8B-B14F-4D97-AF65-F5344CB8AC3E}">
        <p14:creationId xmlns:p14="http://schemas.microsoft.com/office/powerpoint/2010/main" val="1292098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5E7DC5-5548-4442-A435-DFD35550A69E}"/>
              </a:ext>
            </a:extLst>
          </p:cNvPr>
          <p:cNvSpPr>
            <a:spLocks noGrp="1"/>
          </p:cNvSpPr>
          <p:nvPr>
            <p:ph type="dt" sz="half" idx="10"/>
          </p:nvPr>
        </p:nvSpPr>
        <p:spPr/>
        <p:txBody>
          <a:bodyPr/>
          <a:lstStyle/>
          <a:p>
            <a:fld id="{6B18079C-10C0-464C-A5F4-B850628581EB}" type="datetimeFigureOut">
              <a:rPr lang="en-US" smtClean="0"/>
              <a:t>2/26/2021</a:t>
            </a:fld>
            <a:endParaRPr lang="en-US"/>
          </a:p>
        </p:txBody>
      </p:sp>
      <p:sp>
        <p:nvSpPr>
          <p:cNvPr id="3" name="Footer Placeholder 2">
            <a:extLst>
              <a:ext uri="{FF2B5EF4-FFF2-40B4-BE49-F238E27FC236}">
                <a16:creationId xmlns:a16="http://schemas.microsoft.com/office/drawing/2014/main" id="{B9CD5FAE-92D7-40C2-A145-0F558E6F20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BCF1A6-6D7C-425A-BE6E-CAA8C1BF5026}"/>
              </a:ext>
            </a:extLst>
          </p:cNvPr>
          <p:cNvSpPr>
            <a:spLocks noGrp="1"/>
          </p:cNvSpPr>
          <p:nvPr>
            <p:ph type="sldNum" sz="quarter" idx="12"/>
          </p:nvPr>
        </p:nvSpPr>
        <p:spPr/>
        <p:txBody>
          <a:bodyPr/>
          <a:lstStyle/>
          <a:p>
            <a:fld id="{3A4CB778-E53C-4A15-89DA-4E284CAD48FE}" type="slidenum">
              <a:rPr lang="en-US" smtClean="0"/>
              <a:t>‹#›</a:t>
            </a:fld>
            <a:endParaRPr lang="en-US"/>
          </a:p>
        </p:txBody>
      </p:sp>
    </p:spTree>
    <p:extLst>
      <p:ext uri="{BB962C8B-B14F-4D97-AF65-F5344CB8AC3E}">
        <p14:creationId xmlns:p14="http://schemas.microsoft.com/office/powerpoint/2010/main" val="706472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46922-E7E4-473C-B2F9-41C8508E04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2F981D-F776-4C1C-9D9E-7EC1639943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8DE6B9-E8E0-460C-B654-F31AB1FCF3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211C2B-956A-4F17-988E-B492B99610E1}"/>
              </a:ext>
            </a:extLst>
          </p:cNvPr>
          <p:cNvSpPr>
            <a:spLocks noGrp="1"/>
          </p:cNvSpPr>
          <p:nvPr>
            <p:ph type="dt" sz="half" idx="10"/>
          </p:nvPr>
        </p:nvSpPr>
        <p:spPr/>
        <p:txBody>
          <a:bodyPr/>
          <a:lstStyle/>
          <a:p>
            <a:fld id="{6B18079C-10C0-464C-A5F4-B850628581EB}" type="datetimeFigureOut">
              <a:rPr lang="en-US" smtClean="0"/>
              <a:t>2/26/2021</a:t>
            </a:fld>
            <a:endParaRPr lang="en-US"/>
          </a:p>
        </p:txBody>
      </p:sp>
      <p:sp>
        <p:nvSpPr>
          <p:cNvPr id="6" name="Footer Placeholder 5">
            <a:extLst>
              <a:ext uri="{FF2B5EF4-FFF2-40B4-BE49-F238E27FC236}">
                <a16:creationId xmlns:a16="http://schemas.microsoft.com/office/drawing/2014/main" id="{1A2A5E9E-C707-42E8-B64F-EC4AF1A1BA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184127-32FF-4DCC-9359-4F64B9002F49}"/>
              </a:ext>
            </a:extLst>
          </p:cNvPr>
          <p:cNvSpPr>
            <a:spLocks noGrp="1"/>
          </p:cNvSpPr>
          <p:nvPr>
            <p:ph type="sldNum" sz="quarter" idx="12"/>
          </p:nvPr>
        </p:nvSpPr>
        <p:spPr/>
        <p:txBody>
          <a:bodyPr/>
          <a:lstStyle/>
          <a:p>
            <a:fld id="{3A4CB778-E53C-4A15-89DA-4E284CAD48FE}" type="slidenum">
              <a:rPr lang="en-US" smtClean="0"/>
              <a:t>‹#›</a:t>
            </a:fld>
            <a:endParaRPr lang="en-US"/>
          </a:p>
        </p:txBody>
      </p:sp>
    </p:spTree>
    <p:extLst>
      <p:ext uri="{BB962C8B-B14F-4D97-AF65-F5344CB8AC3E}">
        <p14:creationId xmlns:p14="http://schemas.microsoft.com/office/powerpoint/2010/main" val="2569335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DBC9D-2D08-4EF1-BEAF-9DA501AD67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9ACDEF-52A9-4997-AD07-275E7C18A7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BD8D74-606D-41EC-9702-3CFD15FB49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61C70-03F3-4B59-B8E4-460C13D6A4F1}"/>
              </a:ext>
            </a:extLst>
          </p:cNvPr>
          <p:cNvSpPr>
            <a:spLocks noGrp="1"/>
          </p:cNvSpPr>
          <p:nvPr>
            <p:ph type="dt" sz="half" idx="10"/>
          </p:nvPr>
        </p:nvSpPr>
        <p:spPr/>
        <p:txBody>
          <a:bodyPr/>
          <a:lstStyle/>
          <a:p>
            <a:fld id="{6B18079C-10C0-464C-A5F4-B850628581EB}" type="datetimeFigureOut">
              <a:rPr lang="en-US" smtClean="0"/>
              <a:t>2/26/2021</a:t>
            </a:fld>
            <a:endParaRPr lang="en-US"/>
          </a:p>
        </p:txBody>
      </p:sp>
      <p:sp>
        <p:nvSpPr>
          <p:cNvPr id="6" name="Footer Placeholder 5">
            <a:extLst>
              <a:ext uri="{FF2B5EF4-FFF2-40B4-BE49-F238E27FC236}">
                <a16:creationId xmlns:a16="http://schemas.microsoft.com/office/drawing/2014/main" id="{3ADD00C0-517F-4581-9D4C-A9BB516D3A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54EA3A-2FCD-4633-B784-0A52D0454109}"/>
              </a:ext>
            </a:extLst>
          </p:cNvPr>
          <p:cNvSpPr>
            <a:spLocks noGrp="1"/>
          </p:cNvSpPr>
          <p:nvPr>
            <p:ph type="sldNum" sz="quarter" idx="12"/>
          </p:nvPr>
        </p:nvSpPr>
        <p:spPr/>
        <p:txBody>
          <a:bodyPr/>
          <a:lstStyle/>
          <a:p>
            <a:fld id="{3A4CB778-E53C-4A15-89DA-4E284CAD48FE}" type="slidenum">
              <a:rPr lang="en-US" smtClean="0"/>
              <a:t>‹#›</a:t>
            </a:fld>
            <a:endParaRPr lang="en-US"/>
          </a:p>
        </p:txBody>
      </p:sp>
    </p:spTree>
    <p:extLst>
      <p:ext uri="{BB962C8B-B14F-4D97-AF65-F5344CB8AC3E}">
        <p14:creationId xmlns:p14="http://schemas.microsoft.com/office/powerpoint/2010/main" val="3236561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1BF8F5-F84F-432B-9D44-85D1ABF32E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629FD6-87D1-4BA8-B333-E46F048D42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1589B7-2595-4AA1-A8BA-C185C257C7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18079C-10C0-464C-A5F4-B850628581EB}" type="datetimeFigureOut">
              <a:rPr lang="en-US" smtClean="0"/>
              <a:t>2/26/2021</a:t>
            </a:fld>
            <a:endParaRPr lang="en-US"/>
          </a:p>
        </p:txBody>
      </p:sp>
      <p:sp>
        <p:nvSpPr>
          <p:cNvPr id="5" name="Footer Placeholder 4">
            <a:extLst>
              <a:ext uri="{FF2B5EF4-FFF2-40B4-BE49-F238E27FC236}">
                <a16:creationId xmlns:a16="http://schemas.microsoft.com/office/drawing/2014/main" id="{79E989BE-211A-4A41-AD87-2F900D961D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D2A4B0-8156-4605-A304-7AE606BA2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4CB778-E53C-4A15-89DA-4E284CAD48FE}" type="slidenum">
              <a:rPr lang="en-US" smtClean="0"/>
              <a:t>‹#›</a:t>
            </a:fld>
            <a:endParaRPr lang="en-US"/>
          </a:p>
        </p:txBody>
      </p:sp>
    </p:spTree>
    <p:extLst>
      <p:ext uri="{BB962C8B-B14F-4D97-AF65-F5344CB8AC3E}">
        <p14:creationId xmlns:p14="http://schemas.microsoft.com/office/powerpoint/2010/main" val="19222623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https://www.jwst.nasa.gov/"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bertozzigroup.stanford.edu/"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hyperlink" Target="http://www.sciencemag.org/news/2010/06/chemical-biologist-first-woman-win-lemelson-mit-priz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2"/>
          <p:cNvSpPr txBox="1">
            <a:spLocks noGrp="1"/>
          </p:cNvSpPr>
          <p:nvPr>
            <p:ph type="ctrTitle"/>
          </p:nvPr>
        </p:nvSpPr>
        <p:spPr>
          <a:xfrm>
            <a:off x="2266913" y="2655800"/>
            <a:ext cx="7743200" cy="1546400"/>
          </a:xfrm>
          <a:prstGeom prst="rect">
            <a:avLst/>
          </a:prstGeom>
        </p:spPr>
        <p:txBody>
          <a:bodyPr spcFirstLastPara="1" vert="horz" wrap="square" lIns="121900" tIns="121900" rIns="121900" bIns="121900" rtlCol="0" anchor="ctr" anchorCtr="0">
            <a:noAutofit/>
          </a:bodyPr>
          <a:lstStyle/>
          <a:p>
            <a:r>
              <a:rPr lang="en" dirty="0"/>
              <a:t>More Women Role Models in STEM</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2"/>
          <p:cNvSpPr txBox="1">
            <a:spLocks noGrp="1"/>
          </p:cNvSpPr>
          <p:nvPr>
            <p:ph type="title"/>
          </p:nvPr>
        </p:nvSpPr>
        <p:spPr>
          <a:xfrm>
            <a:off x="1048200" y="410827"/>
            <a:ext cx="10095600" cy="936800"/>
          </a:xfrm>
          <a:prstGeom prst="rect">
            <a:avLst/>
          </a:prstGeom>
        </p:spPr>
        <p:txBody>
          <a:bodyPr spcFirstLastPara="1" vert="horz" wrap="square" lIns="121900" tIns="121900" rIns="121900" bIns="121900" rtlCol="0" anchor="b" anchorCtr="0">
            <a:noAutofit/>
          </a:bodyPr>
          <a:lstStyle/>
          <a:p>
            <a:r>
              <a:rPr lang="en">
                <a:solidFill>
                  <a:srgbClr val="0091EA"/>
                </a:solidFill>
              </a:rPr>
              <a:t>Susan La Flesche Picotte</a:t>
            </a:r>
            <a:endParaRPr>
              <a:solidFill>
                <a:srgbClr val="0091EA"/>
              </a:solidFill>
            </a:endParaRPr>
          </a:p>
        </p:txBody>
      </p:sp>
      <p:sp>
        <p:nvSpPr>
          <p:cNvPr id="148" name="Google Shape;148;p22"/>
          <p:cNvSpPr txBox="1">
            <a:spLocks noGrp="1"/>
          </p:cNvSpPr>
          <p:nvPr>
            <p:ph type="body" idx="1"/>
          </p:nvPr>
        </p:nvSpPr>
        <p:spPr>
          <a:xfrm>
            <a:off x="1048200" y="1682267"/>
            <a:ext cx="5370400" cy="4764800"/>
          </a:xfrm>
          <a:prstGeom prst="rect">
            <a:avLst/>
          </a:prstGeom>
        </p:spPr>
        <p:txBody>
          <a:bodyPr spcFirstLastPara="1" vert="horz" wrap="square" lIns="121900" tIns="121900" rIns="121900" bIns="121900" rtlCol="0" anchor="t" anchorCtr="0">
            <a:noAutofit/>
          </a:bodyPr>
          <a:lstStyle/>
          <a:p>
            <a:pPr indent="-423323">
              <a:lnSpc>
                <a:spcPct val="115000"/>
              </a:lnSpc>
              <a:spcBef>
                <a:spcPts val="1333"/>
              </a:spcBef>
              <a:buSzPts val="1400"/>
            </a:pPr>
            <a:r>
              <a:rPr lang="en" sz="1867">
                <a:solidFill>
                  <a:srgbClr val="000000"/>
                </a:solidFill>
              </a:rPr>
              <a:t>•</a:t>
            </a:r>
            <a:r>
              <a:rPr lang="en" sz="1867">
                <a:solidFill>
                  <a:srgbClr val="242C41"/>
                </a:solidFill>
              </a:rPr>
              <a:t>Le Flesche Picotte (1865-1915) was the first Native American to earn a medical degree. </a:t>
            </a:r>
            <a:endParaRPr sz="1867">
              <a:solidFill>
                <a:srgbClr val="242C41"/>
              </a:solidFill>
            </a:endParaRPr>
          </a:p>
          <a:p>
            <a:pPr indent="-423323">
              <a:lnSpc>
                <a:spcPct val="115000"/>
              </a:lnSpc>
              <a:spcBef>
                <a:spcPts val="0"/>
              </a:spcBef>
              <a:buSzPts val="1400"/>
            </a:pPr>
            <a:r>
              <a:rPr lang="en" sz="1867">
                <a:solidFill>
                  <a:srgbClr val="242C41"/>
                </a:solidFill>
              </a:rPr>
              <a:t>She studied at the Women’s Medical College of Pennsylvania in Philadelphia, and graduated first in her class in 1889. </a:t>
            </a:r>
            <a:endParaRPr sz="1867">
              <a:solidFill>
                <a:srgbClr val="242C41"/>
              </a:solidFill>
            </a:endParaRPr>
          </a:p>
          <a:p>
            <a:pPr indent="-423323">
              <a:lnSpc>
                <a:spcPct val="115000"/>
              </a:lnSpc>
              <a:spcBef>
                <a:spcPts val="0"/>
              </a:spcBef>
              <a:buSzPts val="1400"/>
            </a:pPr>
            <a:r>
              <a:rPr lang="en" sz="1867">
                <a:solidFill>
                  <a:srgbClr val="242C41"/>
                </a:solidFill>
              </a:rPr>
              <a:t>She soon returned to the Omaha Reservation, where she went on to treat thousands of people. </a:t>
            </a:r>
            <a:endParaRPr sz="1867">
              <a:solidFill>
                <a:srgbClr val="242C41"/>
              </a:solidFill>
            </a:endParaRPr>
          </a:p>
          <a:p>
            <a:pPr indent="-423323">
              <a:lnSpc>
                <a:spcPct val="115000"/>
              </a:lnSpc>
              <a:spcBef>
                <a:spcPts val="0"/>
              </a:spcBef>
              <a:buSzPts val="1400"/>
            </a:pPr>
            <a:r>
              <a:rPr lang="en" sz="1867">
                <a:solidFill>
                  <a:srgbClr val="242C41"/>
                </a:solidFill>
              </a:rPr>
              <a:t>She's credited with building the first private hospital on a Native American reservation.</a:t>
            </a:r>
            <a:endParaRPr sz="1867">
              <a:solidFill>
                <a:srgbClr val="242C41"/>
              </a:solidFill>
            </a:endParaRPr>
          </a:p>
          <a:p>
            <a:pPr indent="0">
              <a:buNone/>
            </a:pPr>
            <a:endParaRPr/>
          </a:p>
        </p:txBody>
      </p:sp>
      <p:sp>
        <p:nvSpPr>
          <p:cNvPr id="149" name="Google Shape;149;p22"/>
          <p:cNvSpPr txBox="1">
            <a:spLocks noGrp="1"/>
          </p:cNvSpPr>
          <p:nvPr>
            <p:ph type="sldNum" idx="12"/>
          </p:nvPr>
        </p:nvSpPr>
        <p:spPr>
          <a:xfrm>
            <a:off x="11205845" y="6333135"/>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
              <a:pPr/>
              <a:t>2</a:t>
            </a:fld>
            <a:endParaRPr/>
          </a:p>
        </p:txBody>
      </p:sp>
      <p:pic>
        <p:nvPicPr>
          <p:cNvPr id="150" name="Google Shape;150;p22"/>
          <p:cNvPicPr preferRelativeResize="0"/>
          <p:nvPr/>
        </p:nvPicPr>
        <p:blipFill rotWithShape="1">
          <a:blip r:embed="rId3">
            <a:alphaModFix/>
          </a:blip>
          <a:srcRect l="25967" r="18247"/>
          <a:stretch/>
        </p:blipFill>
        <p:spPr>
          <a:xfrm>
            <a:off x="6651667" y="922434"/>
            <a:ext cx="4986368" cy="50131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3"/>
          <p:cNvSpPr txBox="1">
            <a:spLocks noGrp="1"/>
          </p:cNvSpPr>
          <p:nvPr>
            <p:ph type="title"/>
          </p:nvPr>
        </p:nvSpPr>
        <p:spPr>
          <a:xfrm>
            <a:off x="1048200" y="410827"/>
            <a:ext cx="10095600" cy="936800"/>
          </a:xfrm>
          <a:prstGeom prst="rect">
            <a:avLst/>
          </a:prstGeom>
        </p:spPr>
        <p:txBody>
          <a:bodyPr spcFirstLastPara="1" vert="horz" wrap="square" lIns="121900" tIns="121900" rIns="121900" bIns="121900" rtlCol="0" anchor="b" anchorCtr="0">
            <a:noAutofit/>
          </a:bodyPr>
          <a:lstStyle/>
          <a:p>
            <a:r>
              <a:rPr lang="en"/>
              <a:t>Scarlin Hernandez</a:t>
            </a:r>
            <a:endParaRPr/>
          </a:p>
        </p:txBody>
      </p:sp>
      <p:sp>
        <p:nvSpPr>
          <p:cNvPr id="156" name="Google Shape;156;p23"/>
          <p:cNvSpPr txBox="1">
            <a:spLocks noGrp="1"/>
          </p:cNvSpPr>
          <p:nvPr>
            <p:ph type="body" idx="1"/>
          </p:nvPr>
        </p:nvSpPr>
        <p:spPr>
          <a:xfrm>
            <a:off x="1048200" y="1682267"/>
            <a:ext cx="5237200" cy="4764800"/>
          </a:xfrm>
          <a:prstGeom prst="rect">
            <a:avLst/>
          </a:prstGeom>
        </p:spPr>
        <p:txBody>
          <a:bodyPr spcFirstLastPara="1" vert="horz" wrap="square" lIns="121900" tIns="121900" rIns="121900" bIns="121900" rtlCol="0" anchor="t" anchorCtr="0">
            <a:noAutofit/>
          </a:bodyPr>
          <a:lstStyle/>
          <a:p>
            <a:pPr indent="-423323">
              <a:buSzPts val="1400"/>
            </a:pPr>
            <a:r>
              <a:rPr lang="en" sz="1867">
                <a:solidFill>
                  <a:srgbClr val="000000"/>
                </a:solidFill>
                <a:highlight>
                  <a:srgbClr val="FFFFFF"/>
                </a:highlight>
              </a:rPr>
              <a:t>Scarlin Hernandez is a spacecraft engineer for the </a:t>
            </a:r>
            <a:r>
              <a:rPr lang="en" sz="1867" u="sng">
                <a:solidFill>
                  <a:schemeClr val="hlink"/>
                </a:solidFill>
                <a:highlight>
                  <a:srgbClr val="FFFFFF"/>
                </a:highlight>
                <a:hlinkClick r:id="rId3"/>
              </a:rPr>
              <a:t>James Webb Space Telescope</a:t>
            </a:r>
            <a:r>
              <a:rPr lang="en" sz="1867">
                <a:solidFill>
                  <a:srgbClr val="000000"/>
                </a:solidFill>
                <a:highlight>
                  <a:srgbClr val="FFFFFF"/>
                </a:highlight>
              </a:rPr>
              <a:t>, which will be used by NASA to discover new planets. </a:t>
            </a:r>
            <a:endParaRPr sz="1867">
              <a:solidFill>
                <a:srgbClr val="000000"/>
              </a:solidFill>
              <a:highlight>
                <a:srgbClr val="FFFFFF"/>
              </a:highlight>
            </a:endParaRPr>
          </a:p>
          <a:p>
            <a:pPr indent="-423323">
              <a:spcBef>
                <a:spcPts val="0"/>
              </a:spcBef>
              <a:buSzPts val="1400"/>
            </a:pPr>
            <a:r>
              <a:rPr lang="en" sz="1867">
                <a:solidFill>
                  <a:srgbClr val="000000"/>
                </a:solidFill>
                <a:highlight>
                  <a:srgbClr val="FFFFFF"/>
                </a:highlight>
              </a:rPr>
              <a:t>She tests and verifies the ground systems that will be used to command and control the telescope when it’s launched into space in October 2018</a:t>
            </a:r>
            <a:endParaRPr sz="1867">
              <a:solidFill>
                <a:srgbClr val="000000"/>
              </a:solidFill>
              <a:highlight>
                <a:srgbClr val="FFFFFF"/>
              </a:highlight>
            </a:endParaRPr>
          </a:p>
          <a:p>
            <a:pPr indent="0">
              <a:buNone/>
            </a:pPr>
            <a:endParaRPr sz="1867">
              <a:solidFill>
                <a:srgbClr val="000000"/>
              </a:solidFill>
              <a:highlight>
                <a:srgbClr val="FFFFFF"/>
              </a:highlight>
            </a:endParaRPr>
          </a:p>
          <a:p>
            <a:pPr marL="0" indent="0" algn="ctr">
              <a:buNone/>
            </a:pPr>
            <a:r>
              <a:rPr lang="en" sz="1867">
                <a:solidFill>
                  <a:srgbClr val="000000"/>
                </a:solidFill>
                <a:highlight>
                  <a:srgbClr val="FFFFFF"/>
                </a:highlight>
              </a:rPr>
              <a:t>“I want to be able to motivate people and tell them they can do it, they can go after their dream. Sometimes they just need to see that one person who fought all of the odds,”</a:t>
            </a:r>
            <a:endParaRPr sz="1867">
              <a:solidFill>
                <a:srgbClr val="000000"/>
              </a:solidFill>
              <a:highlight>
                <a:srgbClr val="FFFFFF"/>
              </a:highlight>
            </a:endParaRPr>
          </a:p>
        </p:txBody>
      </p:sp>
      <p:sp>
        <p:nvSpPr>
          <p:cNvPr id="157" name="Google Shape;157;p23"/>
          <p:cNvSpPr txBox="1">
            <a:spLocks noGrp="1"/>
          </p:cNvSpPr>
          <p:nvPr>
            <p:ph type="sldNum" idx="12"/>
          </p:nvPr>
        </p:nvSpPr>
        <p:spPr>
          <a:xfrm>
            <a:off x="11205845" y="6333135"/>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
              <a:pPr/>
              <a:t>3</a:t>
            </a:fld>
            <a:endParaRPr/>
          </a:p>
        </p:txBody>
      </p:sp>
      <p:pic>
        <p:nvPicPr>
          <p:cNvPr id="158" name="Google Shape;158;p23"/>
          <p:cNvPicPr preferRelativeResize="0"/>
          <p:nvPr/>
        </p:nvPicPr>
        <p:blipFill>
          <a:blip r:embed="rId4">
            <a:alphaModFix/>
          </a:blip>
          <a:stretch>
            <a:fillRect/>
          </a:stretch>
        </p:blipFill>
        <p:spPr>
          <a:xfrm>
            <a:off x="6640767" y="971801"/>
            <a:ext cx="4845999" cy="49144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5"/>
          <p:cNvSpPr txBox="1">
            <a:spLocks noGrp="1"/>
          </p:cNvSpPr>
          <p:nvPr>
            <p:ph type="title"/>
          </p:nvPr>
        </p:nvSpPr>
        <p:spPr>
          <a:xfrm>
            <a:off x="1048200" y="410827"/>
            <a:ext cx="10095600" cy="936800"/>
          </a:xfrm>
          <a:prstGeom prst="rect">
            <a:avLst/>
          </a:prstGeom>
        </p:spPr>
        <p:txBody>
          <a:bodyPr spcFirstLastPara="1" vert="horz" wrap="square" lIns="121900" tIns="121900" rIns="121900" bIns="121900" rtlCol="0" anchor="b" anchorCtr="0">
            <a:noAutofit/>
          </a:bodyPr>
          <a:lstStyle/>
          <a:p>
            <a:r>
              <a:rPr lang="en"/>
              <a:t>Noriko Osumi</a:t>
            </a:r>
            <a:endParaRPr/>
          </a:p>
        </p:txBody>
      </p:sp>
      <p:sp>
        <p:nvSpPr>
          <p:cNvPr id="172" name="Google Shape;172;p25"/>
          <p:cNvSpPr txBox="1">
            <a:spLocks noGrp="1"/>
          </p:cNvSpPr>
          <p:nvPr>
            <p:ph type="body" idx="1"/>
          </p:nvPr>
        </p:nvSpPr>
        <p:spPr>
          <a:xfrm>
            <a:off x="1048200" y="1682267"/>
            <a:ext cx="4941200" cy="4764800"/>
          </a:xfrm>
          <a:prstGeom prst="rect">
            <a:avLst/>
          </a:prstGeom>
        </p:spPr>
        <p:txBody>
          <a:bodyPr spcFirstLastPara="1" vert="horz" wrap="square" lIns="121900" tIns="121900" rIns="121900" bIns="121900" rtlCol="0" anchor="t" anchorCtr="0">
            <a:noAutofit/>
          </a:bodyPr>
          <a:lstStyle/>
          <a:p>
            <a:pPr indent="-423323">
              <a:buClr>
                <a:srgbClr val="000000"/>
              </a:buClr>
              <a:buSzPts val="1400"/>
            </a:pPr>
            <a:r>
              <a:rPr lang="en" sz="1867">
                <a:solidFill>
                  <a:srgbClr val="000000"/>
                </a:solidFill>
                <a:highlight>
                  <a:srgbClr val="FFFFFF"/>
                </a:highlight>
              </a:rPr>
              <a:t>Noriko Osumi is a Japanese neuroscientist. </a:t>
            </a:r>
            <a:endParaRPr sz="1867">
              <a:solidFill>
                <a:srgbClr val="000000"/>
              </a:solidFill>
              <a:highlight>
                <a:srgbClr val="FFFFFF"/>
              </a:highlight>
            </a:endParaRPr>
          </a:p>
          <a:p>
            <a:pPr indent="-423323">
              <a:spcBef>
                <a:spcPts val="0"/>
              </a:spcBef>
              <a:buClr>
                <a:srgbClr val="000000"/>
              </a:buClr>
              <a:buSzPts val="1400"/>
            </a:pPr>
            <a:r>
              <a:rPr lang="en" sz="1867">
                <a:solidFill>
                  <a:srgbClr val="000000"/>
                </a:solidFill>
                <a:highlight>
                  <a:srgbClr val="FFFFFF"/>
                </a:highlight>
              </a:rPr>
              <a:t>She was appointed as the Vice-president of Tohoku University in 2018, a Professor of Developmental Neuroscience, and the Director of the Core Center for Neuroscience at that university. </a:t>
            </a:r>
            <a:endParaRPr sz="1867">
              <a:solidFill>
                <a:srgbClr val="000000"/>
              </a:solidFill>
              <a:highlight>
                <a:srgbClr val="FFFFFF"/>
              </a:highlight>
            </a:endParaRPr>
          </a:p>
          <a:p>
            <a:pPr indent="-423323">
              <a:spcBef>
                <a:spcPts val="0"/>
              </a:spcBef>
              <a:buClr>
                <a:srgbClr val="000000"/>
              </a:buClr>
              <a:buSzPts val="1400"/>
            </a:pPr>
            <a:r>
              <a:rPr lang="en" sz="1867">
                <a:solidFill>
                  <a:srgbClr val="000000"/>
                </a:solidFill>
                <a:highlight>
                  <a:srgbClr val="FFFFFF"/>
                </a:highlight>
              </a:rPr>
              <a:t>Osumi also presided at the Molecular Biology Society of Japan, 2013-2014.</a:t>
            </a:r>
            <a:endParaRPr sz="1867">
              <a:solidFill>
                <a:srgbClr val="000000"/>
              </a:solidFill>
              <a:highlight>
                <a:srgbClr val="FFFFFF"/>
              </a:highlight>
            </a:endParaRPr>
          </a:p>
          <a:p>
            <a:pPr indent="-423323">
              <a:spcBef>
                <a:spcPts val="0"/>
              </a:spcBef>
              <a:buClr>
                <a:srgbClr val="000000"/>
              </a:buClr>
              <a:buSzPts val="1400"/>
            </a:pPr>
            <a:r>
              <a:rPr lang="en" sz="1867">
                <a:solidFill>
                  <a:srgbClr val="000000"/>
                </a:solidFill>
                <a:highlight>
                  <a:srgbClr val="FFFFFF"/>
                </a:highlight>
              </a:rPr>
              <a:t>Her research interest covers broad areas such as pre- and postnatal development of the brain and craniofacial region, and behavior of animals as models of psychiatric diseases.</a:t>
            </a:r>
            <a:endParaRPr sz="1867">
              <a:solidFill>
                <a:srgbClr val="000000"/>
              </a:solidFill>
              <a:highlight>
                <a:srgbClr val="FFFFFF"/>
              </a:highlight>
            </a:endParaRPr>
          </a:p>
        </p:txBody>
      </p:sp>
      <p:sp>
        <p:nvSpPr>
          <p:cNvPr id="173" name="Google Shape;173;p25"/>
          <p:cNvSpPr txBox="1">
            <a:spLocks noGrp="1"/>
          </p:cNvSpPr>
          <p:nvPr>
            <p:ph type="sldNum" idx="12"/>
          </p:nvPr>
        </p:nvSpPr>
        <p:spPr>
          <a:xfrm>
            <a:off x="11205845" y="6333135"/>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
              <a:pPr/>
              <a:t>4</a:t>
            </a:fld>
            <a:endParaRPr/>
          </a:p>
        </p:txBody>
      </p:sp>
      <p:pic>
        <p:nvPicPr>
          <p:cNvPr id="174" name="Google Shape;174;p25"/>
          <p:cNvPicPr preferRelativeResize="0"/>
          <p:nvPr/>
        </p:nvPicPr>
        <p:blipFill>
          <a:blip r:embed="rId3">
            <a:alphaModFix/>
          </a:blip>
          <a:stretch>
            <a:fillRect/>
          </a:stretch>
        </p:blipFill>
        <p:spPr>
          <a:xfrm>
            <a:off x="6723301" y="1026200"/>
            <a:ext cx="4125367" cy="515671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4"/>
          <p:cNvSpPr txBox="1">
            <a:spLocks noGrp="1"/>
          </p:cNvSpPr>
          <p:nvPr>
            <p:ph type="title"/>
          </p:nvPr>
        </p:nvSpPr>
        <p:spPr>
          <a:xfrm>
            <a:off x="1048200" y="410827"/>
            <a:ext cx="10095600" cy="936800"/>
          </a:xfrm>
          <a:prstGeom prst="rect">
            <a:avLst/>
          </a:prstGeom>
        </p:spPr>
        <p:txBody>
          <a:bodyPr spcFirstLastPara="1" vert="horz" wrap="square" lIns="121900" tIns="121900" rIns="121900" bIns="121900" rtlCol="0" anchor="b" anchorCtr="0">
            <a:noAutofit/>
          </a:bodyPr>
          <a:lstStyle/>
          <a:p>
            <a:r>
              <a:rPr lang="en"/>
              <a:t>Carolyn Bertozzi</a:t>
            </a:r>
            <a:endParaRPr/>
          </a:p>
        </p:txBody>
      </p:sp>
      <p:sp>
        <p:nvSpPr>
          <p:cNvPr id="164" name="Google Shape;164;p24"/>
          <p:cNvSpPr txBox="1">
            <a:spLocks noGrp="1"/>
          </p:cNvSpPr>
          <p:nvPr>
            <p:ph type="body" idx="1"/>
          </p:nvPr>
        </p:nvSpPr>
        <p:spPr>
          <a:xfrm>
            <a:off x="1048200" y="1682267"/>
            <a:ext cx="5064000" cy="4764800"/>
          </a:xfrm>
          <a:prstGeom prst="rect">
            <a:avLst/>
          </a:prstGeom>
        </p:spPr>
        <p:txBody>
          <a:bodyPr spcFirstLastPara="1" vert="horz" wrap="square" lIns="121900" tIns="121900" rIns="121900" bIns="121900" rtlCol="0" anchor="t" anchorCtr="0">
            <a:noAutofit/>
          </a:bodyPr>
          <a:lstStyle/>
          <a:p>
            <a:pPr indent="-423323">
              <a:buClr>
                <a:srgbClr val="000000"/>
              </a:buClr>
              <a:buSzPts val="1400"/>
            </a:pPr>
            <a:r>
              <a:rPr lang="en" sz="1867">
                <a:solidFill>
                  <a:srgbClr val="000000"/>
                </a:solidFill>
              </a:rPr>
              <a:t>Chemical biologist </a:t>
            </a:r>
            <a:r>
              <a:rPr lang="en" sz="1867">
                <a:solidFill>
                  <a:srgbClr val="000000"/>
                </a:solidFill>
                <a:uFill>
                  <a:noFill/>
                </a:uFill>
                <a:hlinkClick r:id="rId3">
                  <a:extLst>
                    <a:ext uri="{A12FA001-AC4F-418D-AE19-62706E023703}">
                      <ahyp:hlinkClr xmlns:ahyp="http://schemas.microsoft.com/office/drawing/2018/hyperlinkcolor" val="tx"/>
                    </a:ext>
                  </a:extLst>
                </a:hlinkClick>
              </a:rPr>
              <a:t>Carolyn Bertozzi</a:t>
            </a:r>
            <a:r>
              <a:rPr lang="en" sz="1867">
                <a:solidFill>
                  <a:srgbClr val="000000"/>
                </a:solidFill>
              </a:rPr>
              <a:t>, a Stanford University professor, studies how cells communicate with each other through sugars. </a:t>
            </a:r>
            <a:endParaRPr sz="1867">
              <a:solidFill>
                <a:srgbClr val="000000"/>
              </a:solidFill>
            </a:endParaRPr>
          </a:p>
          <a:p>
            <a:pPr indent="-423323">
              <a:spcBef>
                <a:spcPts val="0"/>
              </a:spcBef>
              <a:buClr>
                <a:srgbClr val="000000"/>
              </a:buClr>
              <a:buSzPts val="1400"/>
            </a:pPr>
            <a:r>
              <a:rPr lang="en" sz="1867">
                <a:solidFill>
                  <a:srgbClr val="000000"/>
                </a:solidFill>
              </a:rPr>
              <a:t>She has invented the world’s first bioorthogonal chemical reactions, or reactions that occur inside living systems without interfering with natural biochemical processes (she also coined the term)</a:t>
            </a:r>
            <a:endParaRPr sz="1867">
              <a:solidFill>
                <a:srgbClr val="000000"/>
              </a:solidFill>
            </a:endParaRPr>
          </a:p>
          <a:p>
            <a:pPr indent="-423323">
              <a:spcBef>
                <a:spcPts val="0"/>
              </a:spcBef>
              <a:buClr>
                <a:srgbClr val="000000"/>
              </a:buClr>
              <a:buSzPts val="1400"/>
            </a:pPr>
            <a:r>
              <a:rPr lang="en" sz="1867">
                <a:solidFill>
                  <a:srgbClr val="000000"/>
                </a:solidFill>
              </a:rPr>
              <a:t>She became a MacArthur Fellow in 1999, and was the </a:t>
            </a:r>
            <a:r>
              <a:rPr lang="en" sz="1867">
                <a:solidFill>
                  <a:srgbClr val="000000"/>
                </a:solidFill>
                <a:uFill>
                  <a:noFill/>
                </a:uFill>
                <a:hlinkClick r:id="rId4">
                  <a:extLst>
                    <a:ext uri="{A12FA001-AC4F-418D-AE19-62706E023703}">
                      <ahyp:hlinkClr xmlns:ahyp="http://schemas.microsoft.com/office/drawing/2018/hyperlinkcolor" val="tx"/>
                    </a:ext>
                  </a:extLst>
                </a:hlinkClick>
              </a:rPr>
              <a:t>first woman</a:t>
            </a:r>
            <a:r>
              <a:rPr lang="en" sz="1867">
                <a:solidFill>
                  <a:srgbClr val="000000"/>
                </a:solidFill>
              </a:rPr>
              <a:t> to win the $500,000 Lemelson-MIT prize in 2010.</a:t>
            </a:r>
            <a:endParaRPr sz="1867">
              <a:solidFill>
                <a:srgbClr val="000000"/>
              </a:solidFill>
            </a:endParaRPr>
          </a:p>
        </p:txBody>
      </p:sp>
      <p:sp>
        <p:nvSpPr>
          <p:cNvPr id="165" name="Google Shape;165;p24"/>
          <p:cNvSpPr txBox="1">
            <a:spLocks noGrp="1"/>
          </p:cNvSpPr>
          <p:nvPr>
            <p:ph type="sldNum" idx="12"/>
          </p:nvPr>
        </p:nvSpPr>
        <p:spPr>
          <a:xfrm>
            <a:off x="11205845" y="6333135"/>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
              <a:pPr/>
              <a:t>5</a:t>
            </a:fld>
            <a:endParaRPr/>
          </a:p>
        </p:txBody>
      </p:sp>
      <p:pic>
        <p:nvPicPr>
          <p:cNvPr id="166" name="Google Shape;166;p24"/>
          <p:cNvPicPr preferRelativeResize="0"/>
          <p:nvPr/>
        </p:nvPicPr>
        <p:blipFill rotWithShape="1">
          <a:blip r:embed="rId5">
            <a:alphaModFix/>
          </a:blip>
          <a:srcRect l="6670" r="19217"/>
          <a:stretch/>
        </p:blipFill>
        <p:spPr>
          <a:xfrm>
            <a:off x="6489667" y="1305933"/>
            <a:ext cx="5064000" cy="455534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6"/>
          <p:cNvSpPr txBox="1">
            <a:spLocks noGrp="1"/>
          </p:cNvSpPr>
          <p:nvPr>
            <p:ph type="title"/>
          </p:nvPr>
        </p:nvSpPr>
        <p:spPr>
          <a:xfrm>
            <a:off x="1048200" y="410827"/>
            <a:ext cx="10095600" cy="936800"/>
          </a:xfrm>
          <a:prstGeom prst="rect">
            <a:avLst/>
          </a:prstGeom>
        </p:spPr>
        <p:txBody>
          <a:bodyPr spcFirstLastPara="1" vert="horz" wrap="square" lIns="121900" tIns="121900" rIns="121900" bIns="121900" rtlCol="0" anchor="b" anchorCtr="0">
            <a:noAutofit/>
          </a:bodyPr>
          <a:lstStyle/>
          <a:p>
            <a:r>
              <a:rPr lang="en"/>
              <a:t>Isabella Aiona Abbott</a:t>
            </a:r>
            <a:endParaRPr/>
          </a:p>
        </p:txBody>
      </p:sp>
      <p:sp>
        <p:nvSpPr>
          <p:cNvPr id="180" name="Google Shape;180;p26"/>
          <p:cNvSpPr txBox="1">
            <a:spLocks noGrp="1"/>
          </p:cNvSpPr>
          <p:nvPr>
            <p:ph type="body" idx="1"/>
          </p:nvPr>
        </p:nvSpPr>
        <p:spPr>
          <a:xfrm>
            <a:off x="1048200" y="1682267"/>
            <a:ext cx="5114800" cy="4764800"/>
          </a:xfrm>
          <a:prstGeom prst="rect">
            <a:avLst/>
          </a:prstGeom>
        </p:spPr>
        <p:txBody>
          <a:bodyPr spcFirstLastPara="1" vert="horz" wrap="square" lIns="121900" tIns="121900" rIns="121900" bIns="121900" rtlCol="0" anchor="t" anchorCtr="0">
            <a:noAutofit/>
          </a:bodyPr>
          <a:lstStyle/>
          <a:p>
            <a:pPr indent="-423323">
              <a:buClr>
                <a:srgbClr val="000000"/>
              </a:buClr>
              <a:buSzPts val="1400"/>
            </a:pPr>
            <a:r>
              <a:rPr lang="en" sz="1867">
                <a:solidFill>
                  <a:srgbClr val="000000"/>
                </a:solidFill>
                <a:highlight>
                  <a:srgbClr val="FFFFFF"/>
                </a:highlight>
              </a:rPr>
              <a:t>Isabella Aiona Abbott was an educator, phycologist, and ethnobotanist from Hawaii. </a:t>
            </a:r>
            <a:endParaRPr sz="1867">
              <a:solidFill>
                <a:srgbClr val="000000"/>
              </a:solidFill>
              <a:highlight>
                <a:srgbClr val="FFFFFF"/>
              </a:highlight>
            </a:endParaRPr>
          </a:p>
          <a:p>
            <a:pPr indent="-423323">
              <a:spcBef>
                <a:spcPts val="0"/>
              </a:spcBef>
              <a:buClr>
                <a:srgbClr val="000000"/>
              </a:buClr>
              <a:buSzPts val="1400"/>
            </a:pPr>
            <a:r>
              <a:rPr lang="en" sz="1867">
                <a:solidFill>
                  <a:srgbClr val="000000"/>
                </a:solidFill>
                <a:highlight>
                  <a:srgbClr val="FFFFFF"/>
                </a:highlight>
              </a:rPr>
              <a:t>The first native Hawaiian woman to receive a PhD in science, she became a leading expert on Pacific marine algae.</a:t>
            </a:r>
            <a:endParaRPr sz="1867">
              <a:solidFill>
                <a:srgbClr val="000000"/>
              </a:solidFill>
              <a:highlight>
                <a:srgbClr val="FFFFFF"/>
              </a:highlight>
            </a:endParaRPr>
          </a:p>
          <a:p>
            <a:pPr indent="-423323">
              <a:spcBef>
                <a:spcPts val="0"/>
              </a:spcBef>
              <a:buClr>
                <a:srgbClr val="000000"/>
              </a:buClr>
              <a:buSzPts val="1400"/>
            </a:pPr>
            <a:r>
              <a:rPr lang="en" sz="1867">
                <a:solidFill>
                  <a:srgbClr val="000000"/>
                </a:solidFill>
                <a:highlight>
                  <a:srgbClr val="FFFFFF"/>
                </a:highlight>
              </a:rPr>
              <a:t>During her career as an ethnobotanist, a scientist who studies the interaction of humans and plants, she published over 150 journal articles and wrote eight books. </a:t>
            </a:r>
            <a:endParaRPr sz="1867">
              <a:solidFill>
                <a:srgbClr val="000000"/>
              </a:solidFill>
              <a:highlight>
                <a:srgbClr val="FFFFFF"/>
              </a:highlight>
            </a:endParaRPr>
          </a:p>
          <a:p>
            <a:pPr indent="-423323">
              <a:spcBef>
                <a:spcPts val="0"/>
              </a:spcBef>
              <a:buClr>
                <a:srgbClr val="000000"/>
              </a:buClr>
              <a:buSzPts val="1400"/>
            </a:pPr>
            <a:r>
              <a:rPr lang="en" sz="1867">
                <a:solidFill>
                  <a:srgbClr val="000000"/>
                </a:solidFill>
                <a:highlight>
                  <a:srgbClr val="FFFFFF"/>
                </a:highlight>
              </a:rPr>
              <a:t>Abbott is most famously known for her expertise in Pacic algae, particularly Hawaiian seaweed ("limu" in Hawaiian)</a:t>
            </a:r>
            <a:endParaRPr sz="1867">
              <a:solidFill>
                <a:srgbClr val="000000"/>
              </a:solidFill>
              <a:highlight>
                <a:srgbClr val="FFFFFF"/>
              </a:highlight>
            </a:endParaRPr>
          </a:p>
        </p:txBody>
      </p:sp>
      <p:sp>
        <p:nvSpPr>
          <p:cNvPr id="181" name="Google Shape;181;p26"/>
          <p:cNvSpPr txBox="1">
            <a:spLocks noGrp="1"/>
          </p:cNvSpPr>
          <p:nvPr>
            <p:ph type="sldNum" idx="12"/>
          </p:nvPr>
        </p:nvSpPr>
        <p:spPr>
          <a:xfrm>
            <a:off x="11205845" y="6333135"/>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
              <a:pPr/>
              <a:t>6</a:t>
            </a:fld>
            <a:endParaRPr/>
          </a:p>
        </p:txBody>
      </p:sp>
      <p:pic>
        <p:nvPicPr>
          <p:cNvPr id="182" name="Google Shape;182;p26"/>
          <p:cNvPicPr preferRelativeResize="0"/>
          <p:nvPr/>
        </p:nvPicPr>
        <p:blipFill>
          <a:blip r:embed="rId3">
            <a:alphaModFix/>
          </a:blip>
          <a:stretch>
            <a:fillRect/>
          </a:stretch>
        </p:blipFill>
        <p:spPr>
          <a:xfrm>
            <a:off x="6163001" y="1856993"/>
            <a:ext cx="5622601" cy="378806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1"/>
          <p:cNvSpPr txBox="1">
            <a:spLocks noGrp="1"/>
          </p:cNvSpPr>
          <p:nvPr>
            <p:ph type="title"/>
          </p:nvPr>
        </p:nvSpPr>
        <p:spPr>
          <a:xfrm>
            <a:off x="1048200" y="410827"/>
            <a:ext cx="10095600" cy="936800"/>
          </a:xfrm>
          <a:prstGeom prst="rect">
            <a:avLst/>
          </a:prstGeom>
        </p:spPr>
        <p:txBody>
          <a:bodyPr spcFirstLastPara="1" vert="horz" wrap="square" lIns="121900" tIns="121900" rIns="121900" bIns="121900" rtlCol="0" anchor="b" anchorCtr="0">
            <a:noAutofit/>
          </a:bodyPr>
          <a:lstStyle/>
          <a:p>
            <a:r>
              <a:rPr lang="en"/>
              <a:t>Helen M. Blau</a:t>
            </a:r>
            <a:endParaRPr/>
          </a:p>
        </p:txBody>
      </p:sp>
      <p:sp>
        <p:nvSpPr>
          <p:cNvPr id="140" name="Google Shape;140;p21"/>
          <p:cNvSpPr txBox="1">
            <a:spLocks noGrp="1"/>
          </p:cNvSpPr>
          <p:nvPr>
            <p:ph type="body" idx="1"/>
          </p:nvPr>
        </p:nvSpPr>
        <p:spPr>
          <a:xfrm>
            <a:off x="905333" y="905833"/>
            <a:ext cx="6706800" cy="5702400"/>
          </a:xfrm>
          <a:prstGeom prst="rect">
            <a:avLst/>
          </a:prstGeom>
        </p:spPr>
        <p:txBody>
          <a:bodyPr spcFirstLastPara="1" vert="horz" wrap="square" lIns="121900" tIns="121900" rIns="121900" bIns="121900" rtlCol="0" anchor="t" anchorCtr="0">
            <a:noAutofit/>
          </a:bodyPr>
          <a:lstStyle/>
          <a:p>
            <a:pPr indent="-423323">
              <a:lnSpc>
                <a:spcPct val="115000"/>
              </a:lnSpc>
              <a:spcBef>
                <a:spcPts val="3200"/>
              </a:spcBef>
              <a:buClr>
                <a:srgbClr val="191919"/>
              </a:buClr>
              <a:buSzPts val="1400"/>
            </a:pPr>
            <a:r>
              <a:rPr lang="en" sz="1867">
                <a:solidFill>
                  <a:srgbClr val="333333"/>
                </a:solidFill>
              </a:rPr>
              <a:t>Earned her bachelor’s degree from the University of York in the United Kingdom.</a:t>
            </a:r>
            <a:endParaRPr sz="1867">
              <a:solidFill>
                <a:srgbClr val="333333"/>
              </a:solidFill>
            </a:endParaRPr>
          </a:p>
          <a:p>
            <a:pPr indent="-423323">
              <a:lnSpc>
                <a:spcPct val="115000"/>
              </a:lnSpc>
              <a:spcBef>
                <a:spcPts val="0"/>
              </a:spcBef>
              <a:buClr>
                <a:srgbClr val="191919"/>
              </a:buClr>
              <a:buSzPts val="1400"/>
            </a:pPr>
            <a:r>
              <a:rPr lang="en" sz="1867">
                <a:solidFill>
                  <a:srgbClr val="333333"/>
                </a:solidFill>
              </a:rPr>
              <a:t>She obtained her MA and Ph.D. degrees from Harvard University, where she worked under Fotis C. Kafatos.</a:t>
            </a:r>
            <a:endParaRPr sz="1867">
              <a:solidFill>
                <a:srgbClr val="333333"/>
              </a:solidFill>
            </a:endParaRPr>
          </a:p>
          <a:p>
            <a:pPr indent="-423323">
              <a:lnSpc>
                <a:spcPct val="115000"/>
              </a:lnSpc>
              <a:spcBef>
                <a:spcPts val="0"/>
              </a:spcBef>
              <a:buClr>
                <a:srgbClr val="333333"/>
              </a:buClr>
              <a:buSzPts val="1400"/>
            </a:pPr>
            <a:r>
              <a:rPr lang="en" sz="1867">
                <a:solidFill>
                  <a:srgbClr val="333333"/>
                </a:solidFill>
              </a:rPr>
              <a:t>She later joined Stanford University in 1978, where she received an endowed chair in the Department of Microbiology and Immunobiology in 1999.</a:t>
            </a:r>
            <a:endParaRPr sz="1867">
              <a:solidFill>
                <a:srgbClr val="333333"/>
              </a:solidFill>
            </a:endParaRPr>
          </a:p>
          <a:p>
            <a:pPr indent="-423323">
              <a:lnSpc>
                <a:spcPct val="115000"/>
              </a:lnSpc>
              <a:spcBef>
                <a:spcPts val="0"/>
              </a:spcBef>
              <a:buClr>
                <a:srgbClr val="333333"/>
              </a:buClr>
              <a:buSzPts val="1400"/>
            </a:pPr>
            <a:r>
              <a:rPr lang="en" sz="1867">
                <a:solidFill>
                  <a:srgbClr val="333333"/>
                </a:solidFill>
              </a:rPr>
              <a:t>In 2002, she was appointed as the founding Director of the Baxter Laboratory for Stem Cell Biology at Stanford.</a:t>
            </a:r>
            <a:endParaRPr sz="1867">
              <a:solidFill>
                <a:srgbClr val="333333"/>
              </a:solidFill>
            </a:endParaRPr>
          </a:p>
          <a:p>
            <a:pPr indent="-423323">
              <a:lnSpc>
                <a:spcPct val="115000"/>
              </a:lnSpc>
              <a:spcBef>
                <a:spcPts val="0"/>
              </a:spcBef>
              <a:buClr>
                <a:srgbClr val="333333"/>
              </a:buClr>
              <a:buSzPts val="1400"/>
            </a:pPr>
            <a:r>
              <a:rPr lang="en" sz="1867">
                <a:solidFill>
                  <a:srgbClr val="333333"/>
                </a:solidFill>
              </a:rPr>
              <a:t>Blau is best known for her experiments with heterokaryons, work which proved that even mature, differentiated cells retain the capacity for the expression of different cell types, and that mature cell type could in fact be reversed — something that had previously been assumed to be impossible. </a:t>
            </a:r>
            <a:endParaRPr sz="1867">
              <a:solidFill>
                <a:srgbClr val="333333"/>
              </a:solidFill>
            </a:endParaRPr>
          </a:p>
          <a:p>
            <a:pPr marL="0" indent="0">
              <a:spcBef>
                <a:spcPts val="2400"/>
              </a:spcBef>
              <a:buNone/>
            </a:pPr>
            <a:endParaRPr/>
          </a:p>
        </p:txBody>
      </p:sp>
      <p:sp>
        <p:nvSpPr>
          <p:cNvPr id="141" name="Google Shape;141;p21"/>
          <p:cNvSpPr txBox="1">
            <a:spLocks noGrp="1"/>
          </p:cNvSpPr>
          <p:nvPr>
            <p:ph type="sldNum" idx="12"/>
          </p:nvPr>
        </p:nvSpPr>
        <p:spPr>
          <a:xfrm>
            <a:off x="11205845" y="6333135"/>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
              <a:pPr/>
              <a:t>7</a:t>
            </a:fld>
            <a:endParaRPr/>
          </a:p>
        </p:txBody>
      </p:sp>
      <p:pic>
        <p:nvPicPr>
          <p:cNvPr id="142" name="Google Shape;142;p21"/>
          <p:cNvPicPr preferRelativeResize="0"/>
          <p:nvPr/>
        </p:nvPicPr>
        <p:blipFill>
          <a:blip r:embed="rId3">
            <a:alphaModFix/>
          </a:blip>
          <a:stretch>
            <a:fillRect/>
          </a:stretch>
        </p:blipFill>
        <p:spPr>
          <a:xfrm>
            <a:off x="7754301" y="1021810"/>
            <a:ext cx="3911679" cy="48143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0"/>
          <p:cNvSpPr txBox="1">
            <a:spLocks noGrp="1"/>
          </p:cNvSpPr>
          <p:nvPr>
            <p:ph type="title"/>
          </p:nvPr>
        </p:nvSpPr>
        <p:spPr>
          <a:xfrm>
            <a:off x="1048200" y="410827"/>
            <a:ext cx="10095600" cy="936800"/>
          </a:xfrm>
          <a:prstGeom prst="rect">
            <a:avLst/>
          </a:prstGeom>
        </p:spPr>
        <p:txBody>
          <a:bodyPr spcFirstLastPara="1" vert="horz" wrap="square" lIns="121900" tIns="121900" rIns="121900" bIns="121900" rtlCol="0" anchor="b" anchorCtr="0">
            <a:noAutofit/>
          </a:bodyPr>
          <a:lstStyle/>
          <a:p>
            <a:pPr>
              <a:spcBef>
                <a:spcPts val="2000"/>
              </a:spcBef>
            </a:pPr>
            <a:endParaRPr sz="3000">
              <a:solidFill>
                <a:srgbClr val="000000"/>
              </a:solidFill>
              <a:highlight>
                <a:srgbClr val="FFFFFF"/>
              </a:highlight>
              <a:latin typeface="Times New Roman"/>
              <a:ea typeface="Times New Roman"/>
              <a:cs typeface="Times New Roman"/>
              <a:sym typeface="Times New Roman"/>
            </a:endParaRPr>
          </a:p>
          <a:p>
            <a:r>
              <a:rPr lang="en"/>
              <a:t>Zinaida Yermolyeva</a:t>
            </a:r>
            <a:endParaRPr/>
          </a:p>
        </p:txBody>
      </p:sp>
      <p:sp>
        <p:nvSpPr>
          <p:cNvPr id="132" name="Google Shape;132;p20"/>
          <p:cNvSpPr txBox="1">
            <a:spLocks noGrp="1"/>
          </p:cNvSpPr>
          <p:nvPr>
            <p:ph type="body" idx="1"/>
          </p:nvPr>
        </p:nvSpPr>
        <p:spPr>
          <a:xfrm>
            <a:off x="1048200" y="1434533"/>
            <a:ext cx="6079200" cy="4764800"/>
          </a:xfrm>
          <a:prstGeom prst="rect">
            <a:avLst/>
          </a:prstGeom>
        </p:spPr>
        <p:txBody>
          <a:bodyPr spcFirstLastPara="1" vert="horz" wrap="square" lIns="121900" tIns="121900" rIns="121900" bIns="121900" rtlCol="0" anchor="t" anchorCtr="0">
            <a:noAutofit/>
          </a:bodyPr>
          <a:lstStyle/>
          <a:p>
            <a:pPr indent="-419090">
              <a:buClr>
                <a:srgbClr val="000000"/>
              </a:buClr>
              <a:buSzPts val="1350"/>
            </a:pPr>
            <a:r>
              <a:rPr lang="en" sz="1800">
                <a:solidFill>
                  <a:srgbClr val="000000"/>
                </a:solidFill>
                <a:highlight>
                  <a:srgbClr val="FFFFFF"/>
                </a:highlight>
              </a:rPr>
              <a:t>Zinaida Vissarionovna Yermolyeva, also spelled Ermol'eva was a Soviet microbiologist of Don Cossack origin </a:t>
            </a:r>
            <a:endParaRPr sz="1800">
              <a:solidFill>
                <a:srgbClr val="000000"/>
              </a:solidFill>
              <a:highlight>
                <a:srgbClr val="FFFFFF"/>
              </a:highlight>
            </a:endParaRPr>
          </a:p>
          <a:p>
            <a:pPr indent="-419090">
              <a:spcBef>
                <a:spcPts val="0"/>
              </a:spcBef>
              <a:buClr>
                <a:srgbClr val="000000"/>
              </a:buClr>
              <a:buSzPts val="1350"/>
            </a:pPr>
            <a:r>
              <a:rPr lang="en" sz="1800">
                <a:solidFill>
                  <a:srgbClr val="000000"/>
                </a:solidFill>
                <a:highlight>
                  <a:srgbClr val="FFFFFF"/>
                </a:highlight>
              </a:rPr>
              <a:t>Zinaida decided to devote her life to fighting the disease and entered Donskoy State University from which she graduated in 1921.</a:t>
            </a:r>
            <a:endParaRPr sz="1800">
              <a:solidFill>
                <a:srgbClr val="000000"/>
              </a:solidFill>
              <a:highlight>
                <a:srgbClr val="FFFFFF"/>
              </a:highlight>
            </a:endParaRPr>
          </a:p>
          <a:p>
            <a:pPr indent="-419090">
              <a:spcBef>
                <a:spcPts val="0"/>
              </a:spcBef>
              <a:buClr>
                <a:srgbClr val="000000"/>
              </a:buClr>
              <a:buSzPts val="1350"/>
            </a:pPr>
            <a:r>
              <a:rPr lang="en" sz="1800">
                <a:solidFill>
                  <a:srgbClr val="000000"/>
                </a:solidFill>
                <a:highlight>
                  <a:srgbClr val="FFFFFF"/>
                </a:highlight>
              </a:rPr>
              <a:t>In 1939, she was sent to work in Afghanistan where she invented methods for the rapid diagnosis of cholera and an effective drug, not only against cholera, but also against typhoid fever and diphtheria</a:t>
            </a:r>
            <a:endParaRPr sz="1800">
              <a:solidFill>
                <a:srgbClr val="000000"/>
              </a:solidFill>
              <a:highlight>
                <a:srgbClr val="FFFFFF"/>
              </a:highlight>
            </a:endParaRPr>
          </a:p>
          <a:p>
            <a:pPr indent="-419090">
              <a:spcBef>
                <a:spcPts val="0"/>
              </a:spcBef>
              <a:buClr>
                <a:srgbClr val="000000"/>
              </a:buClr>
              <a:buSzPts val="1350"/>
              <a:buFont typeface="Times New Roman"/>
              <a:buChar char="◎"/>
            </a:pPr>
            <a:r>
              <a:rPr lang="en" sz="1800">
                <a:solidFill>
                  <a:srgbClr val="000000"/>
                </a:solidFill>
                <a:highlight>
                  <a:srgbClr val="FFFFFF"/>
                </a:highlight>
              </a:rPr>
              <a:t>One of the major achievements of the Soviet microbiologist was the development of the first Russian antibiotic, crustosin,or the Soviet military during World War II. This was similar to penicillin.</a:t>
            </a:r>
            <a:endParaRPr sz="1800">
              <a:solidFill>
                <a:srgbClr val="000000"/>
              </a:solidFill>
              <a:highlight>
                <a:srgbClr val="FFFFFF"/>
              </a:highlight>
            </a:endParaRPr>
          </a:p>
          <a:p>
            <a:pPr indent="-419090">
              <a:spcBef>
                <a:spcPts val="0"/>
              </a:spcBef>
              <a:buClr>
                <a:srgbClr val="000000"/>
              </a:buClr>
              <a:buSzPts val="1350"/>
            </a:pPr>
            <a:r>
              <a:rPr lang="en" sz="1800">
                <a:solidFill>
                  <a:srgbClr val="000000"/>
                </a:solidFill>
                <a:highlight>
                  <a:srgbClr val="FFFFFF"/>
                </a:highlight>
              </a:rPr>
              <a:t>She was a member of the USSR Academy of Medical Sciences at the time of her death.</a:t>
            </a:r>
            <a:endParaRPr sz="1800">
              <a:solidFill>
                <a:srgbClr val="000000"/>
              </a:solidFill>
            </a:endParaRPr>
          </a:p>
        </p:txBody>
      </p:sp>
      <p:sp>
        <p:nvSpPr>
          <p:cNvPr id="133" name="Google Shape;133;p20"/>
          <p:cNvSpPr txBox="1">
            <a:spLocks noGrp="1"/>
          </p:cNvSpPr>
          <p:nvPr>
            <p:ph type="sldNum" idx="12"/>
          </p:nvPr>
        </p:nvSpPr>
        <p:spPr>
          <a:xfrm>
            <a:off x="11205845" y="6333135"/>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
              <a:pPr/>
              <a:t>8</a:t>
            </a:fld>
            <a:endParaRPr/>
          </a:p>
        </p:txBody>
      </p:sp>
      <p:pic>
        <p:nvPicPr>
          <p:cNvPr id="134" name="Google Shape;134;p20"/>
          <p:cNvPicPr preferRelativeResize="0"/>
          <p:nvPr/>
        </p:nvPicPr>
        <p:blipFill>
          <a:blip r:embed="rId3">
            <a:alphaModFix/>
          </a:blip>
          <a:stretch>
            <a:fillRect/>
          </a:stretch>
        </p:blipFill>
        <p:spPr>
          <a:xfrm>
            <a:off x="7071600" y="1258067"/>
            <a:ext cx="4735531" cy="4862503"/>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691</Words>
  <Application>Microsoft Office PowerPoint</Application>
  <PresentationFormat>Widescreen</PresentationFormat>
  <Paragraphs>45</Paragraphs>
  <Slides>8</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Times New Roman</vt:lpstr>
      <vt:lpstr>Office Theme</vt:lpstr>
      <vt:lpstr>More Women Role Models in STEM</vt:lpstr>
      <vt:lpstr>Susan La Flesche Picotte</vt:lpstr>
      <vt:lpstr>Scarlin Hernandez</vt:lpstr>
      <vt:lpstr>Noriko Osumi</vt:lpstr>
      <vt:lpstr>Carolyn Bertozzi</vt:lpstr>
      <vt:lpstr>Isabella Aiona Abbott</vt:lpstr>
      <vt:lpstr>Helen M. Blau</vt:lpstr>
      <vt:lpstr> Zinaida Yermolyeva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More Women Role Models in STEM</dc:title>
  <dc:creator>Blanche Bybee</dc:creator>
  <cp:lastModifiedBy>Blanche Bybee</cp:lastModifiedBy>
  <cp:revision>3</cp:revision>
  <dcterms:created xsi:type="dcterms:W3CDTF">2021-02-26T19:29:29Z</dcterms:created>
  <dcterms:modified xsi:type="dcterms:W3CDTF">2021-02-26T19:36:51Z</dcterms:modified>
</cp:coreProperties>
</file>